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73" r:id="rId6"/>
    <p:sldId id="279" r:id="rId7"/>
    <p:sldId id="274" r:id="rId8"/>
    <p:sldId id="261" r:id="rId9"/>
    <p:sldId id="266" r:id="rId10"/>
    <p:sldId id="280" r:id="rId11"/>
    <p:sldId id="281" r:id="rId12"/>
    <p:sldId id="282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8" r:id="rId21"/>
    <p:sldId id="264" r:id="rId22"/>
    <p:sldId id="265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52353" autoAdjust="0"/>
  </p:normalViewPr>
  <p:slideViewPr>
    <p:cSldViewPr>
      <p:cViewPr>
        <p:scale>
          <a:sx n="51" d="100"/>
          <a:sy n="51" d="100"/>
        </p:scale>
        <p:origin x="-263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C7501-C458-4EC0-BC7F-007DBA3086AA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5A051-C55D-4F0E-8034-034E847C1E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57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A051-C55D-4F0E-8034-034E847C1E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A051-C55D-4F0E-8034-034E847C1EF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00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C221E5-DA2C-41F4-8339-B73D493197DD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6597BB-8378-4CC5-9CB2-8161196F6C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Индивидуальный образовательный маршрут как форма педагогической  поддержки одарённых детей в образовательном учреждении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4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8943984"/>
              </p:ext>
            </p:extLst>
          </p:nvPr>
        </p:nvGraphicFramePr>
        <p:xfrm>
          <a:off x="1259632" y="332656"/>
          <a:ext cx="778738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323"/>
                <a:gridCol w="3813456"/>
                <a:gridCol w="1688601"/>
              </a:tblGrid>
              <a:tr h="620101">
                <a:tc>
                  <a:txBody>
                    <a:bodyPr/>
                    <a:lstStyle/>
                    <a:p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личности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Характеристика качества личности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Методы и формы </a:t>
                      </a:r>
                      <a:endParaRPr lang="ru-RU" dirty="0"/>
                    </a:p>
                  </a:txBody>
                  <a:tcPr/>
                </a:tc>
              </a:tr>
              <a:tr h="3011917">
                <a:tc>
                  <a:txBody>
                    <a:bodyPr/>
                    <a:lstStyle/>
                    <a:p>
                      <a:r>
                        <a:rPr lang="ru-RU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1.Любопытство – любознательность – познавательная потребность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Любопытство характерно для каждого ребенка и одаренного и обычного. Любознательность – признак одаренности. Ребенок испытывает удовольствие от умственного напряжения. Одаренным детям в большей степени, чем их нормальным сверстникам, свойственно стремление к познанию, исследованию окружающего 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Исследовательская деятельность.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14645">
                <a:tc>
                  <a:txBody>
                    <a:bodyPr/>
                    <a:lstStyle/>
                    <a:p>
                      <a:r>
                        <a:rPr lang="ru-RU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2.Сверхчувствительность к проблеме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Способность видеть проблему там, где другие не видят никаких сложностей, где все представляется как будто ясным – одно из важнейших качеств, отличающих истинного творца от посредственного человека.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Проблемные, ориентированные на самостоятельную творческую работу задания. 	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73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9852952"/>
              </p:ext>
            </p:extLst>
          </p:nvPr>
        </p:nvGraphicFramePr>
        <p:xfrm>
          <a:off x="1187624" y="188641"/>
          <a:ext cx="7704856" cy="6127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464496"/>
                <a:gridCol w="1656184"/>
              </a:tblGrid>
              <a:tr h="1109418">
                <a:tc>
                  <a:txBody>
                    <a:bodyPr/>
                    <a:lstStyle/>
                    <a:p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личности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Характеристика качества личности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Методы и формы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4939253">
                <a:tc>
                  <a:txBody>
                    <a:bodyPr/>
                    <a:lstStyle/>
                    <a:p>
                      <a:r>
                        <a:rPr lang="ru-RU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3.Склонность к задачам дивергентного типа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Дивергентное мышление - особый вид мышления, который предполагает, что на один и тот же вопрос может быть множество одинаково правильных и равноправных ответов. Оно характеризуется тем, что психологи называют беглостью восприятия (то есть способностью генерировать несколько идей), гибкостью (то есть способностью переходить на другую точку зрения) и оригинальностью (то есть способностью вырабатывать нетривиальные идеи)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Творческие задания, которые допускают множество правильных ответов.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62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7458070"/>
              </p:ext>
            </p:extLst>
          </p:nvPr>
        </p:nvGraphicFramePr>
        <p:xfrm>
          <a:off x="1187625" y="332656"/>
          <a:ext cx="7776863" cy="591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45"/>
                <a:gridCol w="3724154"/>
                <a:gridCol w="2288564"/>
              </a:tblGrid>
              <a:tr h="365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0504">
                <a:tc>
                  <a:txBody>
                    <a:bodyPr/>
                    <a:lstStyle/>
                    <a:p>
                      <a:r>
                        <a:rPr lang="ru-RU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4.Оригинальность мышления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Способность выдвигать новые неожиданные идеи, отличающиеся от широко известных, а так же способность разрабатывать существующие идеи, что особенно ценится в художественном творчестве.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Работа по разработке новых идей или уже существующих.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541790">
                <a:tc>
                  <a:txBody>
                    <a:bodyPr/>
                    <a:lstStyle/>
                    <a:p>
                      <a:r>
                        <a:rPr lang="en-US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Высокая концентрация внимания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Выражено это, во-первых, в высокой степени погруженности в задачу, во-вторых, — в возможности успешной настройки на восприятие информации, относящейся к выбранной цели даже при наличии помех. С концентрацией внимания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Сложные и сравнительно долговременные задания.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83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1. Лист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Индивидуального образовательного маршрута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(заполняется учеником).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ФИО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__________________________ 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Ученика (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цы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) ______ класса 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_______/_______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учебный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год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1992204"/>
              </p:ext>
            </p:extLst>
          </p:nvPr>
        </p:nvGraphicFramePr>
        <p:xfrm>
          <a:off x="1187622" y="3429000"/>
          <a:ext cx="6456042" cy="233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007"/>
                <a:gridCol w="1076007"/>
                <a:gridCol w="1076007"/>
                <a:gridCol w="1076007"/>
                <a:gridCol w="1076007"/>
                <a:gridCol w="1076007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Предметы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ФИО 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Кол-во 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часов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Результаты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Подпись преподавателя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377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768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91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000000"/>
                </a:solidFill>
                <a:latin typeface="Times New Roman"/>
              </a:rPr>
              <a:t>2. Индивидуальный учебный план по предмету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886428"/>
              </p:ext>
            </p:extLst>
          </p:nvPr>
        </p:nvGraphicFramePr>
        <p:xfrm>
          <a:off x="1435100" y="2276871"/>
          <a:ext cx="7499352" cy="411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912102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Содержание (раздел программы, тема) 	 	 	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форма изучения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форма отчёта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сроки </a:t>
                      </a:r>
                      <a:endParaRPr lang="ru-RU" dirty="0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27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000000"/>
                </a:solidFill>
                <a:latin typeface="Times New Roman"/>
              </a:rPr>
              <a:t>3.Формы работы. 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4400" dirty="0">
                <a:solidFill>
                  <a:srgbClr val="000000"/>
                </a:solidFill>
                <a:latin typeface="Times New Roman"/>
              </a:rPr>
            </a:br>
            <a:r>
              <a:rPr lang="ru-RU" sz="4400" b="1" dirty="0">
                <a:solidFill>
                  <a:srgbClr val="000000"/>
                </a:solidFill>
                <a:latin typeface="Times New Roman"/>
              </a:rPr>
              <a:t>(заполняется учеником).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6027650"/>
              </p:ext>
            </p:extLst>
          </p:nvPr>
        </p:nvGraphicFramePr>
        <p:xfrm>
          <a:off x="1331640" y="1885464"/>
          <a:ext cx="749934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039126"/>
                <a:gridCol w="2499783"/>
              </a:tblGrid>
              <a:tr h="316834">
                <a:tc>
                  <a:txBody>
                    <a:bodyPr/>
                    <a:lstStyle/>
                    <a:p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Деятельность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	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Срок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Форма представления результата </a:t>
                      </a:r>
                      <a:endParaRPr lang="ru-RU" dirty="0"/>
                    </a:p>
                  </a:txBody>
                  <a:tcPr/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Общения с преподавателем с использованием электронных средств связи 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	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Научно-исследовательская деятельность 	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Олимпиады 	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Конкурсы 	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Конференции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Самообразование (работа с учебной литературой)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34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Самообразование (работа с дополнительной литературой)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28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Индивидуальный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план исследовательской деятельности ученика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по предмету ------------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(заполняется учителем-предметником).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6826320"/>
              </p:ext>
            </p:extLst>
          </p:nvPr>
        </p:nvGraphicFramePr>
        <p:xfrm>
          <a:off x="1259632" y="1297091"/>
          <a:ext cx="763284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080"/>
                <a:gridCol w="2931248"/>
                <a:gridCol w="645520"/>
              </a:tblGrid>
              <a:tr h="114491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Этапы работы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Форма отчёта / демонстрации результатов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Сроки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1649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 Формулирование проблемы, целеполагание 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Собеседование с учителем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169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 Изучение методов, приёмов, способов деятельности, необходимых для работы над решением проблемы, в том числе освоение приёмов работы с научной литературой (конспектирование, реферирование, составление картотеки, создание плана – тезисного, цитатного) и приёмов оформления собственного продукта деятельности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Консультирование одноклассников, проведение урока или его этапа в роли учителя, выполнение индивидуальных заданий с использованием освоенных приёмов и т.п.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70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3.Изучение истории вопроса, теоретических источников по проблеме исследования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Выступление с сообщениями, докладами по проблеме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181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Индивидуальный план исследовательской деятельности ученика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9191556"/>
              </p:ext>
            </p:extLst>
          </p:nvPr>
        </p:nvGraphicFramePr>
        <p:xfrm>
          <a:off x="1331640" y="1060171"/>
          <a:ext cx="7499349" cy="541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984772"/>
                <a:gridCol w="1338113"/>
              </a:tblGrid>
              <a:tr h="996869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 Выявление возможных путей решения проблемы, в т. ч. выдвижение гипотез. Собеседование с учителем 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Собеседование с учителем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7042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5.Работа с фактическим материалом (наблюдение, отбор, сравнение, эксперимент и др.) 	Промежуточные отчёты в форме докладов с их последующим обсуждением на конференции, заседании научного общества и т.п.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Промежуточные отчёты в форме докладов с их последующим обсуждением на конференции, заседании научного общества и т.п.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869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6. Анализ, классификация и систематизация данных, полученных в ходе работы с фактическим материалом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826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 Обобщение, выводы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1741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Предъявление и/или защита продукта исследовательской деятельности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00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5. Расписание на месяц. 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(заполняется учеником).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7953119"/>
              </p:ext>
            </p:extLst>
          </p:nvPr>
        </p:nvGraphicFramePr>
        <p:xfrm>
          <a:off x="1435100" y="1484784"/>
          <a:ext cx="749935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Время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Деятельность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Месяц – сентябрь 2012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Пн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– сб.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Обязательное посещение уроков. 	</a:t>
                      </a: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Вт.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Элективы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14.00-15.00. 	</a:t>
                      </a: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Самообразование (работа с учебной литературой) 	</a:t>
                      </a: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Чт.15.09.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Участие в районной олимпиаде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08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Показатели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достижения результатов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6704330"/>
              </p:ext>
            </p:extLst>
          </p:nvPr>
        </p:nvGraphicFramePr>
        <p:xfrm>
          <a:off x="1115615" y="1124744"/>
          <a:ext cx="7818834" cy="853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278"/>
                <a:gridCol w="2606278"/>
                <a:gridCol w="2606278"/>
              </a:tblGrid>
              <a:tr h="1073487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Критерии 	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Показатели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Конечный показатель прогрессивного развития</a:t>
                      </a:r>
                      <a:endParaRPr lang="ru-RU" dirty="0"/>
                    </a:p>
                  </a:txBody>
                  <a:tcPr/>
                </a:tc>
              </a:tr>
              <a:tr h="2310889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Соответствие образовательным стандартам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Результаты итоговой и текущей аттестации. 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Успеваемость. 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Участие в интеллектуальных марафонах, предметных олимпиадах, конкурсах и т.п.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Результаты стабильные, или растут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95534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Удовлетворенность всех субъектов образовательного процесса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Динамика удовлетворенности учащихся, родителей.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удовлетворенности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39626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достижений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Динамика достижений ученика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Положительная динамика, ярко выражен рост личностных достижений (портфолио). </a:t>
                      </a:r>
                      <a:endParaRPr lang="ru-RU" dirty="0"/>
                    </a:p>
                  </a:txBody>
                  <a:tcPr/>
                </a:tc>
              </a:tr>
              <a:tr h="171758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Прогнозируемый результат 	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Фактический результат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333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Индивидуальный образовательный маршрут 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16129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целенаправленно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проектируемая дифференцированная образовательная программа, обеспечивающая обучающемуся позиции субъекта выбора, разработки и реализации образовательной программы при осуществлении педагогической поддержки его самоопределения и самореализации.</a:t>
            </a:r>
            <a:endParaRPr lang="ru-RU" sz="2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7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Портфолио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(заполняется учеником)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2313131"/>
              </p:ext>
            </p:extLst>
          </p:nvPr>
        </p:nvGraphicFramePr>
        <p:xfrm>
          <a:off x="1435100" y="1196975"/>
          <a:ext cx="749934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828"/>
                <a:gridCol w="2510738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Деятельность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	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Форма представления результата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Период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</a:txBody>
                  <a:tcPr/>
                </a:tc>
              </a:tr>
              <a:tr h="1029593">
                <a:tc>
                  <a:txBody>
                    <a:bodyPr/>
                    <a:lstStyle/>
                    <a:p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Раздел документов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	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	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Дипломы, грамоты, свидетельства и т.д.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Раздел работ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Зачетная или творческая книжка, видеозаписи, отчеты, модели проектов и т.д.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Раздел отзывов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Тексты заключений, рецензии, эссе, резюме, характеристики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3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pPr marL="88900" marR="17780"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Способы реализации Индивидуальной образовательной программы:</a:t>
            </a:r>
            <a:r>
              <a:rPr lang="ru-RU" sz="2400" b="1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b="1" dirty="0">
                <a:effectLst/>
                <a:latin typeface="Calibri"/>
                <a:ea typeface="Calibri"/>
                <a:cs typeface="Times New Roman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marR="1778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Занятие в классе.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Образовательный маршрут может предполагать изучение одного или нескольких модулей по обычной классно-урочной системе.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marR="1778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Групповые занятия.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Для группы учащихся, перешедших на индивидуальное обучение, может быть организовано групповое выполнение отдельного модуля.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marR="1778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Самостоятельное изучение.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Являясь основной формой индивидуального обучения, оно может предполагать различный уровень самостоятельности. Для него характерны консультации, которые получает ученик в процессе выполнения заданий,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тьюторские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занятия.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</a:rPr>
              <a:t>Практика.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Важной формой организации индивидуального обучения является практика, которая может проходить в различных организациях и учреждениях культуры, науки, образования и т.п.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54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7244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Примерные вопросы </a:t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диагностической самооценки ученика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Какие цели я ставил перед собой в начале учебного года? (чего я хотел добиться)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Какие действия я спланировал для достижения поставленной цели? (что я должен сделать)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Удалось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 мне реализовать задуманное? (что я сделал для достижения цели)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Какова эффективность моих действий? (чему научился и что еще необходимо сделать)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905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smtClean="0"/>
          </a:p>
          <a:p>
            <a:pPr algn="ctr">
              <a:buNone/>
            </a:pPr>
            <a:r>
              <a:rPr lang="ru-RU" sz="6600" smtClean="0"/>
              <a:t>Спасибо </a:t>
            </a:r>
            <a:r>
              <a:rPr lang="ru-RU" sz="6600" dirty="0" smtClean="0"/>
              <a:t>за внимание</a:t>
            </a:r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Индивидуальная </a:t>
            </a:r>
            <a:r>
              <a:rPr lang="ru-RU" sz="4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образовательная </a:t>
            </a:r>
            <a:r>
              <a:rPr lang="ru-RU" sz="4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траектория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Направления реализации:</a:t>
            </a:r>
          </a:p>
          <a:p>
            <a:pPr marL="82296" indent="0"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содержательное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(вариативные учебные планы и образовательные программы, определяющие индивидуальный образовательный маршрут);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деятельностное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(специальные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педагогические технологии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процессуальное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(организационный аспект).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58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Индивидуальная </a:t>
            </a:r>
            <a:r>
              <a:rPr lang="ru-RU" sz="4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образовательная траектория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это индивидуальный образовательный маршрут +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разработанный способ его реализации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32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Times New Roman"/>
              </a:rPr>
              <a:t>Структура индивидуального образовательного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маршрута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 включает следующие компоненты: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целевой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(постановка целей получения образования,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формулирующихся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на основе государственного образовательного стандарта, мотивов и потребностей ученика при получении образования); 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содержательный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(обоснование структуры и отбор содержания учебных предметов, их систематизация и группировка, установление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межцикловых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межпредметных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внутрипредметных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связей); 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технологический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(определение используемых педагогических технологий, методов, методик, систем обучения и воспитания); 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диагностический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(определение системы диагностического сопровождения); 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организационно-педагогический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(условия и пути достижения педагогических целей)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25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0000"/>
                </a:solidFill>
                <a:latin typeface="Times New Roman"/>
              </a:rPr>
              <a:t>При этом педагог выполняет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следующие 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действия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по 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организации данного процесса: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3400" dirty="0">
                <a:solidFill>
                  <a:srgbClr val="000000"/>
                </a:solidFill>
                <a:latin typeface="Times New Roman"/>
              </a:rPr>
              <a:t>структурирование педагогического процесса (согласование мотивов, целей, образовательных потребностей, а, следовательно, и индивидуального образовательного маршрута с возможностями образовательной среды); </a:t>
            </a:r>
          </a:p>
          <a:p>
            <a:r>
              <a:rPr lang="ru-RU" sz="3400" dirty="0">
                <a:solidFill>
                  <a:srgbClr val="000000"/>
                </a:solidFill>
                <a:latin typeface="Times New Roman"/>
              </a:rPr>
              <a:t>сопровождение (осуществление консультативной помощи при разработке и реализации индивидуального образовательного маршрута); </a:t>
            </a:r>
          </a:p>
          <a:p>
            <a:r>
              <a:rPr lang="ru-RU" sz="3400" dirty="0">
                <a:solidFill>
                  <a:srgbClr val="000000"/>
                </a:solidFill>
                <a:latin typeface="Times New Roman"/>
              </a:rPr>
              <a:t>регулирование (обеспечение реализации индивидуального образовательного маршрута через использование адекватных форм деятельности); </a:t>
            </a:r>
          </a:p>
          <a:p>
            <a:r>
              <a:rPr lang="ru-RU" sz="3400" dirty="0">
                <a:solidFill>
                  <a:srgbClr val="000000"/>
                </a:solidFill>
                <a:latin typeface="Times New Roman"/>
              </a:rPr>
              <a:t>результативный (формулируются ожидаемые результаты).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5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построения индивидуального образовательного маршрута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 smtClean="0"/>
              <a:t>1.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Диагностики </a:t>
            </a:r>
            <a:r>
              <a:rPr lang="ru-RU" sz="2300" dirty="0">
                <a:solidFill>
                  <a:srgbClr val="000000"/>
                </a:solidFill>
                <a:latin typeface="Times New Roman"/>
              </a:rPr>
              <a:t>уровня развития способностей и одаренности </a:t>
            </a:r>
            <a:endParaRPr lang="ru-RU" sz="23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2.</a:t>
            </a:r>
            <a:r>
              <a:rPr lang="ru-RU" sz="2300" dirty="0">
                <a:solidFill>
                  <a:srgbClr val="000000"/>
                </a:solidFill>
                <a:latin typeface="Times New Roman"/>
              </a:rPr>
              <a:t> Фиксирование каждым учащимся, а затем и педагогом фундаментальных образовательных объектов</a:t>
            </a: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.(</a:t>
            </a:r>
            <a:r>
              <a:rPr lang="ru-RU" sz="2300" dirty="0">
                <a:solidFill>
                  <a:srgbClr val="000000"/>
                </a:solidFill>
                <a:latin typeface="Times New Roman"/>
              </a:rPr>
              <a:t>Каждый учащийся выбирает темы, которые ему предстоит освоить </a:t>
            </a: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82296" indent="0">
              <a:buNone/>
            </a:pP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3.</a:t>
            </a:r>
            <a:r>
              <a:rPr lang="ru-RU" sz="2300" dirty="0">
                <a:solidFill>
                  <a:srgbClr val="000000"/>
                </a:solidFill>
                <a:latin typeface="Times New Roman"/>
              </a:rPr>
              <a:t> Выстраивание системы личного отношения учащегося с предстоящей к освоению образовательной областью или темой. </a:t>
            </a:r>
            <a:endParaRPr lang="ru-RU" sz="23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4.</a:t>
            </a:r>
            <a:r>
              <a:rPr lang="ru-RU" sz="2300" dirty="0">
                <a:solidFill>
                  <a:srgbClr val="000000"/>
                </a:solidFill>
                <a:latin typeface="Times New Roman"/>
              </a:rPr>
              <a:t> Выстраивание ИОМ. Программирование индивидуальной образовательной деятельности по отношению к «своим» и общим фундаментальным образовательным объектам. </a:t>
            </a:r>
            <a:endParaRPr lang="ru-RU" sz="23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5.</a:t>
            </a:r>
            <a:r>
              <a:rPr lang="ru-RU" sz="23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Деятельность по одновременной реализации ИОМ учащихся и общей образовательной программы. Реализация намеченной программы в соответствие с основными элементами деятельности: цели – план – деятельность – рефлексия – сопоставление полученных продуктов с целями – самооценка. </a:t>
            </a:r>
            <a:endParaRPr lang="ru-RU" sz="24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6. Демонстрация </a:t>
            </a:r>
            <a:r>
              <a:rPr lang="ru-RU" sz="2300" dirty="0">
                <a:solidFill>
                  <a:srgbClr val="000000"/>
                </a:solidFill>
                <a:latin typeface="Times New Roman"/>
              </a:rPr>
              <a:t>личных образовательных результатов учащимися и коллективное их обсуждение</a:t>
            </a: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82296" indent="0">
              <a:buNone/>
            </a:pP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7.Интеграция </a:t>
            </a:r>
            <a:r>
              <a:rPr lang="ru-RU" sz="2300" dirty="0">
                <a:solidFill>
                  <a:srgbClr val="000000"/>
                </a:solidFill>
                <a:latin typeface="Times New Roman"/>
              </a:rPr>
              <a:t>с другими специалистами. </a:t>
            </a:r>
            <a:endParaRPr lang="ru-RU" sz="2300" dirty="0" smtClean="0">
              <a:solidFill>
                <a:srgbClr val="000000"/>
              </a:solidFill>
              <a:latin typeface="Times New Roman"/>
            </a:endParaRPr>
          </a:p>
          <a:p>
            <a:pPr marL="82296" indent="0">
              <a:buNone/>
            </a:pP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8.</a:t>
            </a:r>
            <a:r>
              <a:rPr lang="ru-RU" sz="2300" dirty="0">
                <a:solidFill>
                  <a:srgbClr val="000000"/>
                </a:solidFill>
                <a:latin typeface="Times New Roman"/>
              </a:rPr>
              <a:t> Рефлексивно-оценочный этап. Выявление индивидуальных и общих образовательных продуктов деятельности (в виде схем, материальных объектов), фиксирование видов и способов деятельности. 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251431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Индивидуальный образовательный маршрут определяется:  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образовательными потребностями;</a:t>
            </a:r>
          </a:p>
          <a:p>
            <a:pPr marR="25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индивидуальными способностями и возможностями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учащегося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(уровень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готовности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освоению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программы;</a:t>
            </a:r>
          </a:p>
          <a:p>
            <a:pPr marR="2540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возможностями материально-технической базы учреждения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R="254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профессионализмом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педагога.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R="254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04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4576199"/>
              </p:ext>
            </p:extLst>
          </p:nvPr>
        </p:nvGraphicFramePr>
        <p:xfrm>
          <a:off x="1115616" y="260649"/>
          <a:ext cx="7848872" cy="627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010"/>
                <a:gridCol w="5311862"/>
              </a:tblGrid>
              <a:tr h="316019">
                <a:tc>
                  <a:txBody>
                    <a:bodyPr/>
                    <a:lstStyle/>
                    <a:p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Термин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Явление </a:t>
                      </a:r>
                      <a:endParaRPr lang="ru-RU" sz="1600" dirty="0"/>
                    </a:p>
                  </a:txBody>
                  <a:tcPr/>
                </a:tc>
              </a:tr>
              <a:tr h="1465181"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Индивидуальная образовательная программа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Программные представления обучающегося о предстоящей образовательной деятельности (учении, обучении, самовоспитании…), её содержании, результатах, времени, месте, средствах и ситуациях взаимодействия с педагогами, обучающимися и другими субъектами </a:t>
                      </a:r>
                      <a:endParaRPr lang="ru-RU" sz="1600" dirty="0"/>
                    </a:p>
                  </a:txBody>
                  <a:tcPr/>
                </a:tc>
              </a:tr>
              <a:tr h="775684"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Производственная программа педагога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Программные представления педагогов о своей педагогической деятельности в отношении отдельных учеников или групп учащихся </a:t>
                      </a:r>
                      <a:endParaRPr lang="ru-RU" sz="1600" dirty="0"/>
                    </a:p>
                  </a:txBody>
                  <a:tcPr/>
                </a:tc>
              </a:tr>
              <a:tr h="775684"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Индивидуальная образовательная траектория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Свершившийся факт, конкретный результат и личный смысл освоения содержания образования 	</a:t>
                      </a:r>
                      <a:endParaRPr lang="ru-RU" sz="1600" dirty="0"/>
                    </a:p>
                  </a:txBody>
                  <a:tcPr/>
                </a:tc>
              </a:tr>
              <a:tr h="775684"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Образовательные маршруты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Допустимые последовательности освоения компонентов содержания образования задачам (безотносительно к личным смыслам и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конкретных обучающихся) 	</a:t>
                      </a:r>
                      <a:endParaRPr lang="ru-RU" sz="1600" dirty="0"/>
                    </a:p>
                  </a:txBody>
                  <a:tcPr/>
                </a:tc>
              </a:tr>
              <a:tr h="775684"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Индивидуальный образовательный маршрут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Определённая последовательность освоения компонентов содержания образования, выбранная для конкретного ученика </a:t>
                      </a:r>
                      <a:endParaRPr lang="ru-RU" sz="1600" dirty="0"/>
                    </a:p>
                  </a:txBody>
                  <a:tcPr/>
                </a:tc>
              </a:tr>
              <a:tr h="1092728"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Индивидуальный учебный план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Совокупность учебных предметов (курсов), выбранных для освоения конкретным учащимся из учебного плана общеобразовательного учреждения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91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435</TotalTime>
  <Words>1289</Words>
  <Application>Microsoft Office PowerPoint</Application>
  <PresentationFormat>Экран (4:3)</PresentationFormat>
  <Paragraphs>175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             </vt:lpstr>
      <vt:lpstr>Индивидуальный образовательный маршрут </vt:lpstr>
      <vt:lpstr>Индивидуальная образовательная траектория</vt:lpstr>
      <vt:lpstr>Индивидуальная образовательная траектория </vt:lpstr>
      <vt:lpstr>Структура индивидуального образовательного маршрута включает следующие компоненты: </vt:lpstr>
      <vt:lpstr>При этом педагог выполняет  следующие действия  по организации данного процесса: </vt:lpstr>
      <vt:lpstr>Этапы построения индивидуального образовательного маршрута</vt:lpstr>
      <vt:lpstr>Индивидуальный образовательный маршрут определяется:  </vt:lpstr>
      <vt:lpstr>Слайд 9</vt:lpstr>
      <vt:lpstr>Слайд 10</vt:lpstr>
      <vt:lpstr>Слайд 11</vt:lpstr>
      <vt:lpstr>Слайд 12</vt:lpstr>
      <vt:lpstr>1. Лист  Индивидуального образовательного маршрута  (заполняется учеником). </vt:lpstr>
      <vt:lpstr>2. Индивидуальный учебный план по предмету </vt:lpstr>
      <vt:lpstr>3.Формы работы.  (заполняется учеником). </vt:lpstr>
      <vt:lpstr>Индивидуальный план исследовательской деятельности ученика  по предмету ------------  (заполняется учителем-предметником). </vt:lpstr>
      <vt:lpstr>Индивидуальный план исследовательской деятельности ученика</vt:lpstr>
      <vt:lpstr>5. Расписание на месяц.  (заполняется учеником).</vt:lpstr>
      <vt:lpstr>Показатели достижения результатов </vt:lpstr>
      <vt:lpstr>Портфолио  (заполняется учеником) </vt:lpstr>
      <vt:lpstr>Способы реализации Индивидуальной образовательной программы: </vt:lpstr>
      <vt:lpstr>Примерные вопросы  диагностической самооценки ученика</vt:lpstr>
      <vt:lpstr>Слайд 23</vt:lpstr>
    </vt:vector>
  </TitlesOfParts>
  <Company>gpx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</dc:title>
  <dc:creator>GYPNORION</dc:creator>
  <cp:lastModifiedBy>iMac101</cp:lastModifiedBy>
  <cp:revision>25</cp:revision>
  <dcterms:created xsi:type="dcterms:W3CDTF">2016-10-19T08:31:46Z</dcterms:created>
  <dcterms:modified xsi:type="dcterms:W3CDTF">2016-11-11T07:31:20Z</dcterms:modified>
</cp:coreProperties>
</file>